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64f444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64f444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089130b0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089130b0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6f33b5b2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6f33b5b2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64f444ab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64f444ab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089130b0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089130b0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d36e540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d36e540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6f33b5b2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6f33b5b2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6f33b5b2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6f33b5b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6d3c2d1d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6d3c2d1d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6d3c2d1d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6d3c2d1d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6f33b5b2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6f33b5b2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780149" y="4728350"/>
            <a:ext cx="2278299" cy="32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41200" y="4759838"/>
            <a:ext cx="62928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2"/>
                </a:solidFill>
              </a:rPr>
              <a:t>PNB d</a:t>
            </a:r>
            <a:r>
              <a:rPr lang="no">
                <a:solidFill>
                  <a:schemeClr val="dk2"/>
                </a:solidFill>
              </a:rPr>
              <a:t>ialogmøte 10 Juni 2022</a:t>
            </a:r>
            <a:endParaRPr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on@soundsensing.no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oundsensing.no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8.jpg"/><Relationship Id="rId6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jon@soundsensing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275300"/>
            <a:ext cx="8520600" cy="14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800"/>
              <a:t>M</a:t>
            </a:r>
            <a:r>
              <a:rPr lang="no" sz="4800"/>
              <a:t>onitorering av </a:t>
            </a:r>
            <a:r>
              <a:rPr lang="no" sz="4800"/>
              <a:t>støy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600"/>
              <a:t>ved Politiets Nasjonale Beredskapsenter</a:t>
            </a:r>
            <a:endParaRPr sz="36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1657275"/>
            <a:ext cx="8520600" cy="1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>
                <a:solidFill>
                  <a:schemeClr val="dk1"/>
                </a:solidFill>
              </a:rPr>
              <a:t>Statusrapport</a:t>
            </a:r>
            <a:br>
              <a:rPr lang="no" sz="2400">
                <a:solidFill>
                  <a:schemeClr val="dk1"/>
                </a:solidFill>
              </a:rPr>
            </a:br>
            <a:r>
              <a:rPr lang="no" sz="2400">
                <a:solidFill>
                  <a:schemeClr val="dk1"/>
                </a:solidFill>
              </a:rPr>
              <a:t>Juni 2022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95100" y="4427650"/>
            <a:ext cx="85206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00">
                <a:solidFill>
                  <a:schemeClr val="dk1"/>
                </a:solidFill>
              </a:rPr>
              <a:t>Jon Nordby</a:t>
            </a:r>
            <a:br>
              <a:rPr lang="no" sz="1800">
                <a:solidFill>
                  <a:schemeClr val="dk1"/>
                </a:solidFill>
              </a:rPr>
            </a:br>
            <a:r>
              <a:rPr lang="no" sz="1800" u="sng">
                <a:solidFill>
                  <a:schemeClr val="hlink"/>
                </a:solidFill>
                <a:hlinkClick r:id="rId3"/>
              </a:rPr>
              <a:t>jon@soundsensing.no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Om Soundsensing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152475"/>
            <a:ext cx="608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/>
              <a:t>Soundsensing er et teknologi-selskap grunnlagt i 2019. De har utviklet en IoT lydsensor som måler, identifiserer, og loggfører lydkilder.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/>
              <a:t>Selskapet springer ut fra forsknings- og teknologimiljøet på Norges Miljø og Biovitenskapelige Universitet (NMBU).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no" u="sng">
                <a:solidFill>
                  <a:schemeClr val="hlink"/>
                </a:solidFill>
                <a:hlinkClick r:id="rId3"/>
              </a:rPr>
              <a:t>https://soundsensing.no</a:t>
            </a:r>
            <a:r>
              <a:rPr lang="no"/>
              <a:t> 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050" y="1152475"/>
            <a:ext cx="2414475" cy="160947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6396900" y="2676025"/>
            <a:ext cx="22659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900"/>
              <a:t>Soundsensing på Politiets Nasjonale Beredskapsenter. </a:t>
            </a:r>
            <a:r>
              <a:rPr i="1" lang="no" sz="900"/>
              <a:t>Fra artikkel i ØB</a:t>
            </a:r>
            <a:br>
              <a:rPr i="1" lang="no" sz="900"/>
            </a:br>
            <a:r>
              <a:rPr i="1" lang="no" sz="900"/>
              <a:t>Foto: Karin Hanstensen</a:t>
            </a:r>
            <a:endParaRPr i="1"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140225"/>
            <a:ext cx="337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Publisert forskning</a:t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4221400" y="520650"/>
            <a:ext cx="3029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o">
                <a:solidFill>
                  <a:srgbClr val="607C82"/>
                </a:solidFill>
                <a:latin typeface="Calibri"/>
                <a:ea typeface="Calibri"/>
                <a:cs typeface="Calibri"/>
                <a:sym typeface="Calibri"/>
              </a:rPr>
              <a:t>Automatic Detection Of Noise Events</a:t>
            </a:r>
            <a:br>
              <a:rPr b="1" i="1" lang="no">
                <a:solidFill>
                  <a:srgbClr val="607C8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no">
                <a:solidFill>
                  <a:srgbClr val="607C82"/>
                </a:solidFill>
                <a:latin typeface="Calibri"/>
                <a:ea typeface="Calibri"/>
                <a:cs typeface="Calibri"/>
                <a:sym typeface="Calibri"/>
              </a:rPr>
              <a:t>at Shooting Range</a:t>
            </a:r>
            <a:br>
              <a:rPr b="1" i="1" lang="no">
                <a:solidFill>
                  <a:srgbClr val="607C8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no">
                <a:solidFill>
                  <a:srgbClr val="607C82"/>
                </a:solidFill>
                <a:latin typeface="Calibri"/>
                <a:ea typeface="Calibri"/>
                <a:cs typeface="Calibri"/>
                <a:sym typeface="Calibri"/>
              </a:rPr>
              <a:t>Using Machine Learning</a:t>
            </a:r>
            <a:endParaRPr i="1">
              <a:solidFill>
                <a:srgbClr val="607C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17992" l="0" r="64885" t="0"/>
          <a:stretch/>
        </p:blipFill>
        <p:spPr>
          <a:xfrm>
            <a:off x="6366699" y="1302500"/>
            <a:ext cx="608950" cy="35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pacustica.pt/euronoise2021/imagens/euronoise_2021_small.jpg" id="142" name="Google Shape;142;p23"/>
          <p:cNvPicPr preferRelativeResize="0"/>
          <p:nvPr/>
        </p:nvPicPr>
        <p:blipFill rotWithShape="1">
          <a:blip r:embed="rId4">
            <a:alphaModFix/>
          </a:blip>
          <a:srcRect b="12526" l="0" r="0" t="0"/>
          <a:stretch/>
        </p:blipFill>
        <p:spPr>
          <a:xfrm>
            <a:off x="5833475" y="3659524"/>
            <a:ext cx="1292175" cy="3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4252750" y="2813375"/>
            <a:ext cx="31701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no">
                <a:solidFill>
                  <a:srgbClr val="607C82"/>
                </a:solidFill>
                <a:latin typeface="Calibri"/>
                <a:ea typeface="Calibri"/>
                <a:cs typeface="Calibri"/>
                <a:sym typeface="Calibri"/>
              </a:rPr>
              <a:t>Determining the origin</a:t>
            </a:r>
            <a:br>
              <a:rPr b="1" i="1" lang="no">
                <a:solidFill>
                  <a:srgbClr val="607C8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no">
                <a:solidFill>
                  <a:srgbClr val="607C82"/>
                </a:solidFill>
                <a:latin typeface="Calibri"/>
                <a:ea typeface="Calibri"/>
                <a:cs typeface="Calibri"/>
                <a:sym typeface="Calibri"/>
              </a:rPr>
              <a:t>of impulsive noise events</a:t>
            </a:r>
            <a:br>
              <a:rPr b="1" i="1" lang="no">
                <a:solidFill>
                  <a:srgbClr val="607C8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no">
                <a:solidFill>
                  <a:srgbClr val="607C82"/>
                </a:solidFill>
                <a:latin typeface="Calibri"/>
                <a:ea typeface="Calibri"/>
                <a:cs typeface="Calibri"/>
                <a:sym typeface="Calibri"/>
              </a:rPr>
              <a:t>using paired wireless sound sensors</a:t>
            </a:r>
            <a:endParaRPr b="1" i="1">
              <a:solidFill>
                <a:srgbClr val="607C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607C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221400" y="1268000"/>
            <a:ext cx="214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>
                <a:latin typeface="Calibri"/>
                <a:ea typeface="Calibri"/>
                <a:cs typeface="Calibri"/>
                <a:sym typeface="Calibri"/>
              </a:rPr>
              <a:t>J. Nordby, F. Nemazi, D. Rieber</a:t>
            </a:r>
            <a:br>
              <a:rPr lang="no" sz="1200">
                <a:latin typeface="Calibri"/>
                <a:ea typeface="Calibri"/>
                <a:cs typeface="Calibri"/>
                <a:sym typeface="Calibri"/>
              </a:rPr>
            </a:br>
            <a:r>
              <a:rPr lang="no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(2021)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4252747" y="3558516"/>
            <a:ext cx="171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>
                <a:latin typeface="Calibri"/>
                <a:ea typeface="Calibri"/>
                <a:cs typeface="Calibri"/>
                <a:sym typeface="Calibri"/>
              </a:rPr>
              <a:t> F. Nemazi, </a:t>
            </a:r>
            <a:r>
              <a:rPr lang="no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J. Nordby (2021)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5">
            <a:alphaModFix/>
          </a:blip>
          <a:srcRect b="0" l="1301" r="3023" t="1642"/>
          <a:stretch/>
        </p:blipFill>
        <p:spPr>
          <a:xfrm>
            <a:off x="7476900" y="2352600"/>
            <a:ext cx="1481101" cy="207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6">
            <a:alphaModFix/>
          </a:blip>
          <a:srcRect b="0" l="0" r="1989" t="0"/>
          <a:stretch/>
        </p:blipFill>
        <p:spPr>
          <a:xfrm>
            <a:off x="7499400" y="305225"/>
            <a:ext cx="1481101" cy="18960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311700" y="823600"/>
            <a:ext cx="3489600" cy="1908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2 vitenskaplige artikler basert på PNB fase 1 mulighets-studie har blitt publisert på anerkjente internasjonale konferanser innenfor støy.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Masterstudent Fabian Nemazi har gjort sin hovedoppgave ved NMBU, og ble uteksaminert i Juni 2021.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Sensor posisjoner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12617"/>
          <a:stretch/>
        </p:blipFill>
        <p:spPr>
          <a:xfrm>
            <a:off x="0" y="702525"/>
            <a:ext cx="9144000" cy="40134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074525" y="4377250"/>
            <a:ext cx="3307500" cy="338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solidFill>
                  <a:schemeClr val="lt1"/>
                </a:solidFill>
              </a:rPr>
              <a:t>Merk</a:t>
            </a:r>
            <a:r>
              <a:rPr lang="no" sz="1000">
                <a:solidFill>
                  <a:schemeClr val="lt1"/>
                </a:solidFill>
              </a:rPr>
              <a:t>: gammelt bakgrunnsbilde, fra byggeperiode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Status sensor-system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311700" y="856775"/>
            <a:ext cx="4159200" cy="169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Operativt fra</a:t>
            </a:r>
            <a:r>
              <a:rPr lang="no">
                <a:solidFill>
                  <a:schemeClr val="dk1"/>
                </a:solidFill>
              </a:rPr>
              <a:t> </a:t>
            </a:r>
            <a:r>
              <a:rPr lang="no">
                <a:solidFill>
                  <a:schemeClr val="dk1"/>
                </a:solidFill>
              </a:rPr>
              <a:t>07.07.2021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Opplæring og tilgang gitt til PNB i Oktober 2021.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Avvik på på en sensor ble oppdaget 28.11.2021.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Vedlikehold og bytte av sensorer ble </a:t>
            </a:r>
            <a:r>
              <a:rPr lang="no">
                <a:solidFill>
                  <a:schemeClr val="dk1"/>
                </a:solidFill>
              </a:rPr>
              <a:t>gjennomført</a:t>
            </a:r>
            <a:r>
              <a:rPr lang="no">
                <a:solidFill>
                  <a:schemeClr val="dk1"/>
                </a:solidFill>
              </a:rPr>
              <a:t> 21.12.2021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Ingen betydelige avbrudd eller </a:t>
            </a:r>
            <a:r>
              <a:rPr lang="no">
                <a:solidFill>
                  <a:schemeClr val="dk1"/>
                </a:solidFill>
              </a:rPr>
              <a:t>avvik</a:t>
            </a:r>
            <a:r>
              <a:rPr lang="no">
                <a:solidFill>
                  <a:schemeClr val="dk1"/>
                </a:solidFill>
              </a:rPr>
              <a:t> siden da.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48148" l="0" r="0" t="0"/>
          <a:stretch/>
        </p:blipFill>
        <p:spPr>
          <a:xfrm>
            <a:off x="4673100" y="1751150"/>
            <a:ext cx="4159201" cy="292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18890" l="0" r="2685" t="0"/>
          <a:stretch/>
        </p:blipFill>
        <p:spPr>
          <a:xfrm>
            <a:off x="4673100" y="217725"/>
            <a:ext cx="4159198" cy="144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5990775" y="3216250"/>
            <a:ext cx="98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solidFill>
                  <a:schemeClr val="dk1"/>
                </a:solidFill>
                <a:highlight>
                  <a:schemeClr val="lt1"/>
                </a:highlight>
              </a:rPr>
              <a:t>Eksempel data</a:t>
            </a:r>
            <a:endParaRPr sz="10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Resultater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3072000" y="2992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P</a:t>
            </a:r>
            <a:r>
              <a:rPr lang="no">
                <a:solidFill>
                  <a:schemeClr val="dk1"/>
                </a:solidFill>
              </a:rPr>
              <a:t>erioden 21.01.2021 - 01.06.2022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Kriterier</a:t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311700" y="856775"/>
            <a:ext cx="4934400" cy="277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For å kunne være en </a:t>
            </a:r>
            <a:r>
              <a:rPr i="1" lang="no">
                <a:solidFill>
                  <a:schemeClr val="dk1"/>
                </a:solidFill>
              </a:rPr>
              <a:t>kandidat</a:t>
            </a:r>
            <a:r>
              <a:rPr lang="no">
                <a:solidFill>
                  <a:schemeClr val="dk1"/>
                </a:solidFill>
              </a:rPr>
              <a:t> til støyhendelse</a:t>
            </a:r>
            <a:br>
              <a:rPr lang="no">
                <a:solidFill>
                  <a:schemeClr val="dk1"/>
                </a:solidFill>
              </a:rPr>
            </a:br>
            <a:r>
              <a:rPr lang="no">
                <a:solidFill>
                  <a:schemeClr val="dk1"/>
                </a:solidFill>
              </a:rPr>
              <a:t>fra skytetrening eller eksplosjons-trening må den ha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o">
                <a:solidFill>
                  <a:schemeClr val="dk1"/>
                </a:solidFill>
              </a:rPr>
              <a:t>En </a:t>
            </a:r>
            <a:r>
              <a:rPr lang="no">
                <a:solidFill>
                  <a:schemeClr val="dk1"/>
                </a:solidFill>
                <a:highlight>
                  <a:schemeClr val="accent1"/>
                </a:highlight>
              </a:rPr>
              <a:t>topp</a:t>
            </a:r>
            <a:r>
              <a:rPr lang="no">
                <a:solidFill>
                  <a:schemeClr val="dk1"/>
                </a:solidFill>
              </a:rPr>
              <a:t> i lydnivået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LAFmax &gt;= 75 dB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og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o">
                <a:solidFill>
                  <a:schemeClr val="dk1"/>
                </a:solidFill>
              </a:rPr>
              <a:t>En </a:t>
            </a:r>
            <a:r>
              <a:rPr lang="no">
                <a:solidFill>
                  <a:schemeClr val="dk1"/>
                </a:solidFill>
                <a:highlight>
                  <a:srgbClr val="CC4125"/>
                </a:highlight>
              </a:rPr>
              <a:t>brå endring</a:t>
            </a:r>
            <a:r>
              <a:rPr lang="no">
                <a:solidFill>
                  <a:schemeClr val="dk1"/>
                </a:solidFill>
              </a:rPr>
              <a:t> i lydnivå på kort tid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LAF.delta &gt; 6.0 dB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ved sensorene på senteret.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17"/>
          <p:cNvGrpSpPr/>
          <p:nvPr/>
        </p:nvGrpSpPr>
        <p:grpSpPr>
          <a:xfrm>
            <a:off x="5446250" y="1279575"/>
            <a:ext cx="3303300" cy="2694649"/>
            <a:chOff x="5489150" y="787800"/>
            <a:chExt cx="3303300" cy="2694649"/>
          </a:xfrm>
        </p:grpSpPr>
        <p:pic>
          <p:nvPicPr>
            <p:cNvPr id="92" name="Google Shape;92;p17"/>
            <p:cNvPicPr preferRelativeResize="0"/>
            <p:nvPr/>
          </p:nvPicPr>
          <p:blipFill rotWithShape="1">
            <a:blip r:embed="rId3">
              <a:alphaModFix/>
            </a:blip>
            <a:srcRect b="32239" l="6085" r="82487" t="51440"/>
            <a:stretch/>
          </p:blipFill>
          <p:spPr>
            <a:xfrm>
              <a:off x="5489150" y="787800"/>
              <a:ext cx="3232825" cy="26946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3" name="Google Shape;93;p17"/>
            <p:cNvCxnSpPr/>
            <p:nvPr/>
          </p:nvCxnSpPr>
          <p:spPr>
            <a:xfrm flipH="1" rot="10800000">
              <a:off x="5523650" y="1854875"/>
              <a:ext cx="3268800" cy="180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7"/>
            <p:cNvCxnSpPr/>
            <p:nvPr/>
          </p:nvCxnSpPr>
          <p:spPr>
            <a:xfrm>
              <a:off x="6656900" y="2697975"/>
              <a:ext cx="1312500" cy="13800"/>
            </a:xfrm>
            <a:prstGeom prst="straightConnector1">
              <a:avLst/>
            </a:prstGeom>
            <a:noFill/>
            <a:ln cap="flat" cmpd="sng" w="76200">
              <a:solidFill>
                <a:srgbClr val="CC412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7"/>
            <p:cNvCxnSpPr/>
            <p:nvPr/>
          </p:nvCxnSpPr>
          <p:spPr>
            <a:xfrm>
              <a:off x="5799475" y="3075575"/>
              <a:ext cx="857400" cy="9300"/>
            </a:xfrm>
            <a:prstGeom prst="straightConnector1">
              <a:avLst/>
            </a:prstGeom>
            <a:noFill/>
            <a:ln cap="flat" cmpd="sng" w="76200">
              <a:solidFill>
                <a:srgbClr val="CC412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7"/>
            <p:cNvCxnSpPr/>
            <p:nvPr/>
          </p:nvCxnSpPr>
          <p:spPr>
            <a:xfrm flipH="1" rot="10800000">
              <a:off x="6645475" y="2711525"/>
              <a:ext cx="27600" cy="393300"/>
            </a:xfrm>
            <a:prstGeom prst="straightConnector1">
              <a:avLst/>
            </a:prstGeom>
            <a:noFill/>
            <a:ln cap="flat" cmpd="sng" w="76200">
              <a:solidFill>
                <a:srgbClr val="CC412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Antall hendelser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867" l="0" r="0" t="50397"/>
          <a:stretch/>
        </p:blipFill>
        <p:spPr>
          <a:xfrm>
            <a:off x="3687100" y="709725"/>
            <a:ext cx="5383575" cy="34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311700" y="997350"/>
            <a:ext cx="3129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Reguleringsplan og støyberegninger </a:t>
            </a:r>
            <a:r>
              <a:rPr lang="no"/>
              <a:t>tillater </a:t>
            </a:r>
            <a:r>
              <a:rPr lang="no"/>
              <a:t>opptil 2 millioner skudd utendørs.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Vi viser et scenario på 1M hendelser årlig (snitt 19’230 per uke) som referanse.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Dagens nivå basert på detekterte hendelser ligger mange ganger under denne grensen.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Overhold av tidsgrenser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0" l="852" r="6529" t="0"/>
          <a:stretch/>
        </p:blipFill>
        <p:spPr>
          <a:xfrm>
            <a:off x="3399700" y="763100"/>
            <a:ext cx="5620224" cy="37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351250" y="978500"/>
            <a:ext cx="2847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Treningsaktivitet utendørs er tillatt</a:t>
            </a:r>
            <a:br>
              <a:rPr lang="no"/>
            </a:br>
            <a:r>
              <a:rPr lang="no"/>
              <a:t>07:00 til 19:00 på hverdager,</a:t>
            </a:r>
            <a:br>
              <a:rPr lang="no"/>
            </a:br>
            <a:r>
              <a:rPr lang="no"/>
              <a:t>og ikke på helgedager.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 tillegg tillates det for den siste onsdagen i hver måned aktivitet fra 19:00 til 23:00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Sensordata viser at tidsgrensene er blitt fulgt meget godt.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140225"/>
            <a:ext cx="25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Registreringer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4233050" y="273825"/>
            <a:ext cx="4651500" cy="414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Ca 200 stk 1-minutt perioder hadde </a:t>
            </a:r>
            <a:r>
              <a:rPr i="1" lang="no">
                <a:solidFill>
                  <a:schemeClr val="dk1"/>
                </a:solidFill>
              </a:rPr>
              <a:t>mulig </a:t>
            </a:r>
            <a:r>
              <a:rPr lang="no">
                <a:solidFill>
                  <a:schemeClr val="dk1"/>
                </a:solidFill>
              </a:rPr>
              <a:t>aktivitet detektert utenfor tillatt tids-område.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Disse ble manuelt gjennomgått.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Majoriteten av</a:t>
            </a:r>
            <a:r>
              <a:rPr lang="no">
                <a:solidFill>
                  <a:schemeClr val="dk1"/>
                </a:solidFill>
              </a:rPr>
              <a:t> disse var falsk positiv grunnet regn/vind.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10 registreringer før </a:t>
            </a:r>
            <a:r>
              <a:rPr lang="no">
                <a:solidFill>
                  <a:schemeClr val="dk1"/>
                </a:solidFill>
              </a:rPr>
              <a:t>23</a:t>
            </a:r>
            <a:r>
              <a:rPr lang="no">
                <a:solidFill>
                  <a:schemeClr val="dk1"/>
                </a:solidFill>
              </a:rPr>
              <a:t>:00 den 31.12.2021 antas å være fyrverkeri. 23:00 til 01:00 er ignorert.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To tidsperioder har en del impulsstøy. </a:t>
            </a:r>
            <a:r>
              <a:rPr lang="no">
                <a:solidFill>
                  <a:schemeClr val="dk1"/>
                </a:solidFill>
              </a:rPr>
              <a:t>Årsak er ukjent.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no">
                <a:solidFill>
                  <a:schemeClr val="dk1"/>
                </a:solidFill>
              </a:rPr>
              <a:t>Tirsdag 11.01.2022, klokken 21:05 til 22:10</a:t>
            </a:r>
            <a:br>
              <a:rPr lang="no">
                <a:solidFill>
                  <a:schemeClr val="dk1"/>
                </a:solidFill>
              </a:rPr>
            </a:br>
            <a:r>
              <a:rPr lang="no">
                <a:solidFill>
                  <a:schemeClr val="dk1"/>
                </a:solidFill>
              </a:rPr>
              <a:t>(5 aktive minutter, kun Skytehus)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no">
                <a:solidFill>
                  <a:schemeClr val="dk1"/>
                </a:solidFill>
              </a:rPr>
              <a:t>Tirsdag 03.05.2022, klokken 19:20 til 19:50</a:t>
            </a:r>
            <a:br>
              <a:rPr lang="no">
                <a:solidFill>
                  <a:schemeClr val="dk1"/>
                </a:solidFill>
              </a:rPr>
            </a:br>
            <a:r>
              <a:rPr lang="no">
                <a:solidFill>
                  <a:schemeClr val="dk1"/>
                </a:solidFill>
              </a:rPr>
              <a:t>(5 aktive minutter, hovedsaklig Skytehus)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Resterende 20 perioder var isolerte støy-hendelser,</a:t>
            </a:r>
            <a:br>
              <a:rPr lang="no">
                <a:solidFill>
                  <a:schemeClr val="dk1"/>
                </a:solidFill>
              </a:rPr>
            </a:br>
            <a:r>
              <a:rPr lang="no">
                <a:solidFill>
                  <a:schemeClr val="dk1"/>
                </a:solidFill>
              </a:rPr>
              <a:t>lav sannsynlighet for å være trenings-aktivitet.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25" y="922126"/>
            <a:ext cx="3198650" cy="317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779250" y="4020350"/>
            <a:ext cx="209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/>
              <a:t>Utdrag fra manuell gjennomgang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ctrTitle"/>
          </p:nvPr>
        </p:nvSpPr>
        <p:spPr>
          <a:xfrm>
            <a:off x="311700" y="275300"/>
            <a:ext cx="8520600" cy="14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800"/>
              <a:t>Monitorering av støy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600"/>
              <a:t>ved Politiets Nasjonale Beredskapsenter</a:t>
            </a:r>
            <a:endParaRPr sz="3600"/>
          </a:p>
        </p:txBody>
      </p:sp>
      <p:sp>
        <p:nvSpPr>
          <p:cNvPr id="124" name="Google Shape;124;p21"/>
          <p:cNvSpPr txBox="1"/>
          <p:nvPr>
            <p:ph idx="1" type="subTitle"/>
          </p:nvPr>
        </p:nvSpPr>
        <p:spPr>
          <a:xfrm>
            <a:off x="311700" y="1657275"/>
            <a:ext cx="8520600" cy="1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395100" y="4427650"/>
            <a:ext cx="85206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00">
                <a:solidFill>
                  <a:schemeClr val="dk1"/>
                </a:solidFill>
              </a:rPr>
              <a:t>Jon Nordby</a:t>
            </a:r>
            <a:br>
              <a:rPr lang="no" sz="1800">
                <a:solidFill>
                  <a:schemeClr val="dk1"/>
                </a:solidFill>
              </a:rPr>
            </a:br>
            <a:r>
              <a:rPr lang="no" sz="1800" u="sng">
                <a:solidFill>
                  <a:schemeClr val="hlink"/>
                </a:solidFill>
                <a:hlinkClick r:id="rId3"/>
              </a:rPr>
              <a:t>jon@soundsensing.no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6" name="Google Shape;126;p21"/>
          <p:cNvSpPr txBox="1"/>
          <p:nvPr>
            <p:ph idx="1" type="subTitle"/>
          </p:nvPr>
        </p:nvSpPr>
        <p:spPr>
          <a:xfrm>
            <a:off x="439025" y="2988900"/>
            <a:ext cx="85206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o" sz="3600">
                <a:solidFill>
                  <a:schemeClr val="dk1"/>
                </a:solidFill>
              </a:rPr>
              <a:t>Spørsmål?</a:t>
            </a:r>
            <a:endParaRPr b="1"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